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8" r:id="rId3"/>
    <p:sldId id="263" r:id="rId4"/>
    <p:sldId id="259" r:id="rId5"/>
    <p:sldId id="260" r:id="rId6"/>
    <p:sldId id="261" r:id="rId7"/>
    <p:sldId id="265" r:id="rId8"/>
    <p:sldId id="262" r:id="rId9"/>
    <p:sldId id="264" r:id="rId10"/>
    <p:sldId id="266" r:id="rId1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33" autoAdjust="0"/>
    <p:restoredTop sz="94660"/>
  </p:normalViewPr>
  <p:slideViewPr>
    <p:cSldViewPr>
      <p:cViewPr varScale="1">
        <p:scale>
          <a:sx n="65" d="100"/>
          <a:sy n="65" d="100"/>
        </p:scale>
        <p:origin x="-174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3257509477982022E-2"/>
          <c:y val="4.8284751775478495E-2"/>
          <c:w val="0.69798556430446224"/>
          <c:h val="0.90963160768216655"/>
        </c:manualLayout>
      </c:layout>
      <c:barChart>
        <c:barDir val="col"/>
        <c:grouping val="clustered"/>
        <c:ser>
          <c:idx val="0"/>
          <c:order val="0"/>
          <c:tx>
            <c:v>Income</c:v>
          </c:tx>
          <c:cat>
            <c:strLit>
              <c:ptCount val="1"/>
              <c:pt idx="0">
                <c:v> </c:v>
              </c:pt>
            </c:strLit>
          </c:cat>
          <c:val>
            <c:numRef>
              <c:f>Sheet2!$C$5:$D$5</c:f>
              <c:numCache>
                <c:formatCode>General</c:formatCode>
                <c:ptCount val="2"/>
                <c:pt idx="0">
                  <c:v>20</c:v>
                </c:pt>
                <c:pt idx="1">
                  <c:v>50</c:v>
                </c:pt>
              </c:numCache>
            </c:numRef>
          </c:val>
        </c:ser>
        <c:ser>
          <c:idx val="1"/>
          <c:order val="1"/>
          <c:tx>
            <c:v>Costs</c:v>
          </c:tx>
          <c:cat>
            <c:strLit>
              <c:ptCount val="1"/>
              <c:pt idx="0">
                <c:v> </c:v>
              </c:pt>
            </c:strLit>
          </c:cat>
          <c:val>
            <c:numRef>
              <c:f>Sheet2!$C$6:$D$6</c:f>
              <c:numCache>
                <c:formatCode>General</c:formatCode>
                <c:ptCount val="2"/>
                <c:pt idx="0">
                  <c:v>-50</c:v>
                </c:pt>
                <c:pt idx="1">
                  <c:v>-30</c:v>
                </c:pt>
              </c:numCache>
            </c:numRef>
          </c:val>
        </c:ser>
        <c:axId val="62896384"/>
        <c:axId val="62902272"/>
      </c:barChart>
      <c:catAx>
        <c:axId val="62896384"/>
        <c:scaling>
          <c:orientation val="minMax"/>
        </c:scaling>
        <c:axPos val="b"/>
        <c:tickLblPos val="nextTo"/>
        <c:crossAx val="62902272"/>
        <c:crossesAt val="0"/>
        <c:auto val="1"/>
        <c:lblAlgn val="ctr"/>
        <c:lblOffset val="100"/>
      </c:catAx>
      <c:valAx>
        <c:axId val="62902272"/>
        <c:scaling>
          <c:orientation val="minMax"/>
        </c:scaling>
        <c:axPos val="l"/>
        <c:numFmt formatCode="General" sourceLinked="0"/>
        <c:tickLblPos val="nextTo"/>
        <c:spPr>
          <a:ln>
            <a:solidFill>
              <a:srgbClr val="4F81BD">
                <a:shade val="50000"/>
              </a:srgbClr>
            </a:solidFill>
          </a:ln>
        </c:spPr>
        <c:txPr>
          <a:bodyPr/>
          <a:lstStyle/>
          <a:p>
            <a:pPr>
              <a:defRPr sz="1600" baseline="0"/>
            </a:pPr>
            <a:endParaRPr lang="ru-RU"/>
          </a:p>
        </c:txPr>
        <c:crossAx val="6289638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ru-RU"/>
          </a:p>
        </c:txPr>
      </c:legendEntry>
      <c:layout>
        <c:manualLayout>
          <c:xMode val="edge"/>
          <c:yMode val="edge"/>
          <c:x val="0.79594208710022352"/>
          <c:y val="0.43803451331793941"/>
          <c:w val="0.18553939438125813"/>
          <c:h val="0.16882727499097991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0.7037</cdr:x>
      <cdr:y>0.74079</cdr:y>
    </cdr:from>
    <cdr:to>
      <cdr:x>0.76852</cdr:x>
      <cdr:y>0.89232</cdr:y>
    </cdr:to>
    <cdr:sp macro="" textlink="">
      <cdr:nvSpPr>
        <cdr:cNvPr id="5" name="Right Brace 4"/>
        <cdr:cNvSpPr/>
      </cdr:nvSpPr>
      <cdr:spPr>
        <a:xfrm xmlns:a="http://schemas.openxmlformats.org/drawingml/2006/main">
          <a:off x="5791200" y="3352800"/>
          <a:ext cx="533400" cy="685800"/>
        </a:xfrm>
        <a:prstGeom xmlns:a="http://schemas.openxmlformats.org/drawingml/2006/main" prst="rightBrace">
          <a:avLst/>
        </a:prstGeom>
        <a:ln xmlns:a="http://schemas.openxmlformats.org/drawingml/2006/main" w="28575"/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algn="ctr" defTabSz="914400" rtl="0" eaLnBrk="1" latinLnBrk="0" hangingPunct="1"/>
          <a:endParaRPr lang="ru-RU" sz="1800" kern="1200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2000" b="1" dirty="0" err="1" smtClean="0"/>
              <a:t>Alexey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Barykin</a:t>
            </a:r>
            <a:endParaRPr lang="en-US" sz="2000" b="1" dirty="0" smtClean="0"/>
          </a:p>
          <a:p>
            <a:r>
              <a:rPr lang="en-US" sz="2000" b="1" dirty="0" smtClean="0"/>
              <a:t>Dmitry </a:t>
            </a:r>
            <a:r>
              <a:rPr lang="en-US" sz="2000" b="1" dirty="0" err="1" smtClean="0"/>
              <a:t>Karabanov</a:t>
            </a:r>
            <a:endParaRPr lang="en-US" sz="2000" b="1" dirty="0" smtClean="0"/>
          </a:p>
          <a:p>
            <a:r>
              <a:rPr lang="en-US" sz="2000" b="1" dirty="0" smtClean="0"/>
              <a:t>National Research University– Higher School of Economics</a:t>
            </a:r>
          </a:p>
          <a:p>
            <a:r>
              <a:rPr lang="en-US" sz="2000" b="1" dirty="0" smtClean="0"/>
              <a:t>Moscow, Russia</a:t>
            </a:r>
            <a:endParaRPr lang="ru-RU" sz="2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Cannibalization effects between innovation communities’ members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391400" y="57150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WIP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5200" y="2743200"/>
            <a:ext cx="266700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dirty="0" smtClean="0"/>
              <a:t>Q&amp;A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/>
          </a:bodyPr>
          <a:lstStyle/>
          <a:p>
            <a:r>
              <a:rPr lang="en-US" dirty="0" smtClean="0"/>
              <a:t>Open innovation framework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676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4724400" y="2514600"/>
            <a:ext cx="838185" cy="38099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4724400" y="2209800"/>
            <a:ext cx="838185" cy="3047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4724400" y="2895600"/>
            <a:ext cx="838185" cy="38099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04800" y="1447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Income</a:t>
            </a:r>
            <a:endParaRPr lang="ru-RU" sz="20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6019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Costs</a:t>
            </a:r>
            <a:endParaRPr lang="ru-RU" sz="20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57400" y="2743200"/>
            <a:ext cx="289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Issuing licenses</a:t>
            </a:r>
            <a:endParaRPr lang="ru-RU" sz="26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4600" y="2362200"/>
            <a:ext cx="1828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Spin-offs</a:t>
            </a:r>
            <a:endParaRPr lang="ru-RU" sz="26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4600" y="1981200"/>
            <a:ext cx="1828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Sell of IP</a:t>
            </a:r>
            <a:endParaRPr lang="ru-RU" sz="26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5715000" y="2209800"/>
            <a:ext cx="533400" cy="990600"/>
          </a:xfrm>
          <a:prstGeom prst="rightBrac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705600" y="22860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New source of income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934200" y="50292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“IP outsourcing” economy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057400" y="12954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Closed paradigm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800600" y="12954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Open paradigm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new venue for research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Open </a:t>
            </a:r>
            <a:r>
              <a:rPr lang="en-US" dirty="0" err="1" smtClean="0"/>
              <a:t>vs</a:t>
            </a:r>
            <a:r>
              <a:rPr lang="en-US" dirty="0" smtClean="0"/>
              <a:t> Closed innovation paradigm +</a:t>
            </a:r>
          </a:p>
          <a:p>
            <a:pPr marL="0" indent="0">
              <a:buNone/>
            </a:pPr>
            <a:r>
              <a:rPr lang="en-US" dirty="0" smtClean="0"/>
              <a:t>Complex products and services +</a:t>
            </a:r>
          </a:p>
          <a:p>
            <a:pPr marL="0" indent="0">
              <a:buNone/>
            </a:pPr>
            <a:r>
              <a:rPr lang="en-US" dirty="0" smtClean="0"/>
              <a:t>Innovation communities +</a:t>
            </a:r>
          </a:p>
          <a:p>
            <a:pPr marL="0" indent="0">
              <a:buNone/>
            </a:pPr>
            <a:r>
              <a:rPr lang="en-US" dirty="0" smtClean="0"/>
              <a:t>Cannibalization</a:t>
            </a:r>
          </a:p>
          <a:p>
            <a:pPr marL="0" indent="0">
              <a:buNone/>
            </a:pPr>
            <a:r>
              <a:rPr lang="en-US" b="1" dirty="0" smtClean="0"/>
              <a:t>=</a:t>
            </a:r>
          </a:p>
          <a:p>
            <a:pPr marL="0" indent="0">
              <a:buNone/>
            </a:pPr>
            <a:r>
              <a:rPr lang="en-US" dirty="0" smtClean="0"/>
              <a:t>Is there a link between the level of your BM “openness” and the possibility to face cannibalization effects inside an innovation community?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H1</a:t>
            </a:r>
            <a:r>
              <a:rPr lang="en-US" dirty="0" smtClean="0"/>
              <a:t>: </a:t>
            </a:r>
            <a:r>
              <a:rPr lang="en-US" i="1" dirty="0" smtClean="0"/>
              <a:t>There is a positive correlation between a sum of innovation community members’ business model levels and the number of cannibalizations events inside that innovation community. </a:t>
            </a:r>
            <a:endParaRPr lang="ru-RU" i="1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Oval 5"/>
          <p:cNvSpPr/>
          <p:nvPr/>
        </p:nvSpPr>
        <p:spPr>
          <a:xfrm>
            <a:off x="6705600" y="2362200"/>
            <a:ext cx="1066800" cy="838200"/>
          </a:xfrm>
          <a:prstGeom prst="ellipse">
            <a:avLst/>
          </a:prstGeom>
          <a:solidFill>
            <a:schemeClr val="accent3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7010400" y="1447800"/>
            <a:ext cx="1828800" cy="1600200"/>
          </a:xfrm>
          <a:prstGeom prst="ellipse">
            <a:avLst/>
          </a:prstGeom>
          <a:solidFill>
            <a:schemeClr val="accent3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val 7"/>
          <p:cNvSpPr/>
          <p:nvPr/>
        </p:nvSpPr>
        <p:spPr>
          <a:xfrm>
            <a:off x="7010400" y="2209800"/>
            <a:ext cx="1600200" cy="1295400"/>
          </a:xfrm>
          <a:prstGeom prst="ellipse">
            <a:avLst/>
          </a:prstGeom>
          <a:solidFill>
            <a:schemeClr val="accent3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Oval 8"/>
          <p:cNvSpPr/>
          <p:nvPr/>
        </p:nvSpPr>
        <p:spPr>
          <a:xfrm>
            <a:off x="6019800" y="1371600"/>
            <a:ext cx="1524000" cy="1371600"/>
          </a:xfrm>
          <a:prstGeom prst="ellipse">
            <a:avLst/>
          </a:prstGeom>
          <a:solidFill>
            <a:schemeClr val="accent3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Innovation communities - theory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Consists of organizations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relations are formalized  a) in paper (manifest, agreement, etc) ; or b) by setting up a non-commercial joint venture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More than one member of a community is represented by commercial organization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mission of a community is to foster members’ competitive advantage based on the open innovations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Combined market share does not lead to monopoly (not state owned corporations, cartels, etc.)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Innovation communities - practice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Communities inside Russia</a:t>
            </a:r>
          </a:p>
          <a:p>
            <a:r>
              <a:rPr lang="en-US" dirty="0" smtClean="0"/>
              <a:t>Pollock association</a:t>
            </a:r>
          </a:p>
          <a:p>
            <a:r>
              <a:rPr lang="en-US" dirty="0" smtClean="0"/>
              <a:t>Regional bank association</a:t>
            </a:r>
          </a:p>
          <a:p>
            <a:r>
              <a:rPr lang="en-US" dirty="0" smtClean="0"/>
              <a:t>Constructors association</a:t>
            </a:r>
          </a:p>
          <a:p>
            <a:r>
              <a:rPr lang="en-US" dirty="0" smtClean="0"/>
              <a:t>Branding agencies association</a:t>
            </a:r>
          </a:p>
          <a:p>
            <a:r>
              <a:rPr lang="en-US" dirty="0" smtClean="0"/>
              <a:t>Other…</a:t>
            </a:r>
          </a:p>
          <a:p>
            <a:endParaRPr lang="en-US" dirty="0" smtClean="0"/>
          </a:p>
          <a:p>
            <a:r>
              <a:rPr lang="en-US" dirty="0" smtClean="0"/>
              <a:t>National association of power element manufacturers “</a:t>
            </a:r>
            <a:r>
              <a:rPr lang="en-US" u="sng" dirty="0" smtClean="0"/>
              <a:t>RUSBAT</a:t>
            </a:r>
            <a:r>
              <a:rPr lang="en-US" dirty="0" smtClean="0"/>
              <a:t>”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 level determination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3429000" y="1524000"/>
            <a:ext cx="25908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 model concept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990600" y="3048000"/>
            <a:ext cx="18288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BM type</a:t>
            </a:r>
            <a:endParaRPr lang="ru-RU" dirty="0" smtClean="0"/>
          </a:p>
        </p:txBody>
      </p:sp>
      <p:sp>
        <p:nvSpPr>
          <p:cNvPr id="7" name="Rectangle 6"/>
          <p:cNvSpPr/>
          <p:nvPr/>
        </p:nvSpPr>
        <p:spPr>
          <a:xfrm>
            <a:off x="3810000" y="3048000"/>
            <a:ext cx="18288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</a:rPr>
              <a:t>Innovation process</a:t>
            </a:r>
            <a:endParaRPr lang="ru-RU" dirty="0">
              <a:solidFill>
                <a:schemeClr val="dk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53200" y="3048000"/>
            <a:ext cx="18288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</a:rPr>
              <a:t>IP management</a:t>
            </a:r>
            <a:endParaRPr lang="ru-RU" dirty="0">
              <a:solidFill>
                <a:schemeClr val="dk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29000" y="4191000"/>
            <a:ext cx="25908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</a:rPr>
              <a:t>Company openness index</a:t>
            </a:r>
            <a:endParaRPr lang="ru-RU" dirty="0">
              <a:solidFill>
                <a:schemeClr val="dk1"/>
              </a:solidFill>
            </a:endParaRPr>
          </a:p>
        </p:txBody>
      </p: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>
          <a:xfrm rot="5400000">
            <a:off x="4457700" y="2781300"/>
            <a:ext cx="533400" cy="158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6" idx="0"/>
          </p:cNvCxnSpPr>
          <p:nvPr/>
        </p:nvCxnSpPr>
        <p:spPr>
          <a:xfrm rot="5400000">
            <a:off x="3048000" y="1371600"/>
            <a:ext cx="533400" cy="2819400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2"/>
            <a:endCxn id="8" idx="0"/>
          </p:cNvCxnSpPr>
          <p:nvPr/>
        </p:nvCxnSpPr>
        <p:spPr>
          <a:xfrm rot="16200000" flipH="1">
            <a:off x="5829300" y="1409700"/>
            <a:ext cx="533400" cy="2743200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2"/>
            <a:endCxn id="10" idx="0"/>
          </p:cNvCxnSpPr>
          <p:nvPr/>
        </p:nvCxnSpPr>
        <p:spPr>
          <a:xfrm rot="16200000" flipH="1">
            <a:off x="3086100" y="2552700"/>
            <a:ext cx="457200" cy="2819400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2"/>
            <a:endCxn id="10" idx="0"/>
          </p:cNvCxnSpPr>
          <p:nvPr/>
        </p:nvCxnSpPr>
        <p:spPr>
          <a:xfrm rot="5400000">
            <a:off x="4495800" y="3962400"/>
            <a:ext cx="457200" cy="158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2"/>
            <a:endCxn id="10" idx="0"/>
          </p:cNvCxnSpPr>
          <p:nvPr/>
        </p:nvCxnSpPr>
        <p:spPr>
          <a:xfrm rot="5400000">
            <a:off x="5867400" y="2590800"/>
            <a:ext cx="457200" cy="2743200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429000" y="5562600"/>
            <a:ext cx="25908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Community parameters</a:t>
            </a:r>
            <a:endParaRPr lang="ru-RU" dirty="0"/>
          </a:p>
        </p:txBody>
      </p:sp>
      <p:cxnSp>
        <p:nvCxnSpPr>
          <p:cNvPr id="35" name="Straight Arrow Connector 34"/>
          <p:cNvCxnSpPr>
            <a:stCxn id="10" idx="2"/>
            <a:endCxn id="34" idx="0"/>
          </p:cNvCxnSpPr>
          <p:nvPr/>
        </p:nvCxnSpPr>
        <p:spPr>
          <a:xfrm rot="5400000">
            <a:off x="4533900" y="5372100"/>
            <a:ext cx="381000" cy="158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 level scoring process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33600" y="1752600"/>
          <a:ext cx="4860000" cy="2804160"/>
        </p:xfrm>
        <a:graphic>
          <a:graphicData uri="http://schemas.openxmlformats.org/drawingml/2006/table">
            <a:tbl>
              <a:tblPr/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05093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BM level Scoring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7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accen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lvl</a:t>
                      </a:r>
                      <a:endParaRPr lang="ru-RU" sz="16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j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47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0.5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0.33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0.33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0.25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0.5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2.92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0.06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47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0.5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0.5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0.33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0.5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4.83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0.10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47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0.5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0.5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0.17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47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0.24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47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0.28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62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0.5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0.5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0.15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4724400"/>
          <a:ext cx="6705598" cy="1211982"/>
        </p:xfrm>
        <a:graphic>
          <a:graphicData uri="http://schemas.openxmlformats.org/drawingml/2006/table">
            <a:tbl>
              <a:tblPr/>
              <a:tblGrid>
                <a:gridCol w="955472"/>
                <a:gridCol w="955472"/>
                <a:gridCol w="955472"/>
                <a:gridCol w="955472"/>
                <a:gridCol w="955472"/>
                <a:gridCol w="964119"/>
                <a:gridCol w="964119"/>
              </a:tblGrid>
              <a:tr h="207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BM level intervals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0711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BM Level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Times New Roman"/>
                          <a:ea typeface="Calibri"/>
                          <a:cs typeface="Times New Roman"/>
                        </a:rPr>
                        <a:t>[0.78;1.26)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Calibri"/>
                          <a:cs typeface="Times New Roman"/>
                        </a:rPr>
                        <a:t>[1.26;1.73)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Calibri"/>
                          <a:cs typeface="Times New Roman"/>
                        </a:rPr>
                        <a:t>[1.73;2.21)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Calibri"/>
                          <a:cs typeface="Times New Roman"/>
                        </a:rPr>
                        <a:t>[2.21;2.69)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Calibri"/>
                          <a:cs typeface="Times New Roman"/>
                        </a:rPr>
                        <a:t>[2.69;3.16)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Calibri"/>
                          <a:cs typeface="Times New Roman"/>
                        </a:rPr>
                        <a:t>[3.16;3.64]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40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Interval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Cannibalization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increase of a community member’s market share without a respective increase in total community market share</a:t>
            </a:r>
          </a:p>
          <a:p>
            <a:pPr lvl="1"/>
            <a:r>
              <a:rPr lang="en-US" dirty="0" smtClean="0"/>
              <a:t>National economy downturn</a:t>
            </a:r>
          </a:p>
          <a:p>
            <a:pPr lvl="1"/>
            <a:r>
              <a:rPr lang="en-US" dirty="0" smtClean="0"/>
              <a:t>An increase of rival communities’ share</a:t>
            </a:r>
          </a:p>
          <a:p>
            <a:pPr lvl="1"/>
            <a:r>
              <a:rPr lang="en-US" dirty="0" smtClean="0"/>
              <a:t>Lack of opportunity to grow organically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Loss of technological competitive advantage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Further research questions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Conducting a set of semi-structured interviews with IC management to determine cannibalization effects took place</a:t>
            </a:r>
          </a:p>
          <a:p>
            <a:r>
              <a:rPr lang="en-US" dirty="0" smtClean="0"/>
              <a:t>Broadening the sample by discovering and analyzing more innovation communities in Russia</a:t>
            </a:r>
          </a:p>
          <a:p>
            <a:r>
              <a:rPr lang="en-US" dirty="0" smtClean="0"/>
              <a:t>A longitudinal study of BM openness index change and members’/community market share</a:t>
            </a:r>
          </a:p>
          <a:p>
            <a:r>
              <a:rPr lang="en-US" dirty="0" smtClean="0"/>
              <a:t>Excluding statistical “noises” from the market share fluctuations</a:t>
            </a:r>
          </a:p>
          <a:p>
            <a:r>
              <a:rPr lang="en-US" dirty="0" smtClean="0"/>
              <a:t>Development of non-linear BM level intervals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353</TotalTime>
  <Words>418</Words>
  <Application>Microsoft Office PowerPoint</Application>
  <PresentationFormat>On-screen Show (4:3)</PresentationFormat>
  <Paragraphs>141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Cannibalization effects between innovation communities’ members</vt:lpstr>
      <vt:lpstr>Open innovation framework</vt:lpstr>
      <vt:lpstr>The new venue for research</vt:lpstr>
      <vt:lpstr>Innovation communities - theory </vt:lpstr>
      <vt:lpstr>Innovation communities - practice</vt:lpstr>
      <vt:lpstr>BM level determination</vt:lpstr>
      <vt:lpstr>BM level scoring process</vt:lpstr>
      <vt:lpstr>Cannibalization</vt:lpstr>
      <vt:lpstr>Further research questions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Cannibalization effect between innovation communities’ members</dc:title>
  <dc:creator>Karabanov, Dmitry (CIS Sales Comp)</dc:creator>
  <cp:lastModifiedBy>Dmitry Karabanov</cp:lastModifiedBy>
  <cp:revision>18</cp:revision>
  <dcterms:created xsi:type="dcterms:W3CDTF">2006-08-16T00:00:00Z</dcterms:created>
  <dcterms:modified xsi:type="dcterms:W3CDTF">2011-07-06T09:17:43Z</dcterms:modified>
</cp:coreProperties>
</file>